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49"/>
  </p:handoutMasterIdLst>
  <p:sldIdLst>
    <p:sldId id="267" r:id="rId3"/>
    <p:sldId id="296" r:id="rId5"/>
    <p:sldId id="379" r:id="rId6"/>
    <p:sldId id="363" r:id="rId7"/>
    <p:sldId id="364" r:id="rId8"/>
    <p:sldId id="365" r:id="rId9"/>
    <p:sldId id="366" r:id="rId10"/>
    <p:sldId id="297" r:id="rId11"/>
    <p:sldId id="300" r:id="rId12"/>
    <p:sldId id="301" r:id="rId13"/>
    <p:sldId id="302" r:id="rId14"/>
    <p:sldId id="303" r:id="rId15"/>
    <p:sldId id="307" r:id="rId16"/>
    <p:sldId id="306" r:id="rId17"/>
    <p:sldId id="305" r:id="rId18"/>
    <p:sldId id="304" r:id="rId19"/>
    <p:sldId id="311" r:id="rId20"/>
    <p:sldId id="357" r:id="rId21"/>
    <p:sldId id="360" r:id="rId22"/>
    <p:sldId id="308" r:id="rId23"/>
    <p:sldId id="367" r:id="rId24"/>
    <p:sldId id="315" r:id="rId25"/>
    <p:sldId id="314" r:id="rId26"/>
    <p:sldId id="313" r:id="rId27"/>
    <p:sldId id="312" r:id="rId28"/>
    <p:sldId id="368" r:id="rId29"/>
    <p:sldId id="319" r:id="rId30"/>
    <p:sldId id="318" r:id="rId31"/>
    <p:sldId id="317" r:id="rId32"/>
    <p:sldId id="369" r:id="rId33"/>
    <p:sldId id="370" r:id="rId34"/>
    <p:sldId id="380" r:id="rId35"/>
    <p:sldId id="316" r:id="rId36"/>
    <p:sldId id="374" r:id="rId37"/>
    <p:sldId id="323" r:id="rId38"/>
    <p:sldId id="362" r:id="rId39"/>
    <p:sldId id="371" r:id="rId40"/>
    <p:sldId id="373" r:id="rId41"/>
    <p:sldId id="375" r:id="rId42"/>
    <p:sldId id="376" r:id="rId43"/>
    <p:sldId id="322" r:id="rId44"/>
    <p:sldId id="358" r:id="rId45"/>
    <p:sldId id="359" r:id="rId46"/>
    <p:sldId id="326" r:id="rId47"/>
    <p:sldId id="377" r:id="rId48"/>
  </p:sldIdLst>
  <p:sldSz cx="9144000" cy="6858000" type="screen4x3"/>
  <p:notesSz cx="6797675" cy="987298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382"/>
    <p:restoredTop sz="90929"/>
  </p:normalViewPr>
  <p:slideViewPr>
    <p:cSldViewPr showGuides="1">
      <p:cViewPr>
        <p:scale>
          <a:sx n="50" d="100"/>
          <a:sy n="50" d="100"/>
        </p:scale>
        <p:origin x="-1212" y="-504"/>
      </p:cViewPr>
      <p:guideLst>
        <p:guide orient="horz" pos="2160"/>
        <p:guide pos="2880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2" Type="http://schemas.openxmlformats.org/officeDocument/2006/relationships/tableStyles" Target="tableStyles.xml"/><Relationship Id="rId51" Type="http://schemas.openxmlformats.org/officeDocument/2006/relationships/viewProps" Target="viewProps.xml"/><Relationship Id="rId50" Type="http://schemas.openxmlformats.org/officeDocument/2006/relationships/presProps" Target="presProps.xml"/><Relationship Id="rId5" Type="http://schemas.openxmlformats.org/officeDocument/2006/relationships/slide" Target="slides/slide2.xml"/><Relationship Id="rId49" Type="http://schemas.openxmlformats.org/officeDocument/2006/relationships/handoutMaster" Target="handoutMasters/handoutMaster1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8132" name="Rectangle 4"/>
          <p:cNvSpPr>
            <a:spLocks noTextEdi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2467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2468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7587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7588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0179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9635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1683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1684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4755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5779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5780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6803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294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499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6019" name="Rectangle 1026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6020" name="Rectangle 1027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704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8909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9011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9216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9318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9421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Picture 2" descr="C:\WINDOWS\Desktop\新文件夹\幻灯片2 复制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8828088" y="6205538"/>
            <a:ext cx="193675" cy="195263"/>
          </a:xfrm>
          <a:prstGeom prst="ellipse">
            <a:avLst/>
          </a:prstGeom>
          <a:solidFill>
            <a:srgbClr val="003399"/>
          </a:solidFill>
          <a:ln w="9525">
            <a:noFill/>
            <a:round/>
          </a:ln>
          <a:effectLst/>
        </p:spPr>
        <p:txBody>
          <a:bodyPr wrap="none" lIns="77578" tIns="38789" rIns="77578" bIns="38789" anchor="ctr"/>
          <a:lstStyle/>
          <a:p>
            <a:pPr marL="0" marR="0" lvl="0" indent="0" algn="ctr" defTabSz="7759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8810625" y="6176963"/>
            <a:ext cx="227013" cy="2365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77578" tIns="38789" rIns="77578" bIns="38789">
            <a:spAutoFit/>
          </a:bodyPr>
          <a:p>
            <a:pPr lvl="0" defTabSz="776605" eaLnBrk="1" hangingPunct="1"/>
            <a:r>
              <a:rPr lang="en-US" altLang="zh-CN" sz="1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altLang="zh-CN" sz="1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1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447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6000" b="1" dirty="0"/>
              <a:t>PPP&amp;PPPOE</a:t>
            </a:r>
            <a:endParaRPr lang="en-US" altLang="zh-CN" sz="60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PPP</a:t>
            </a:r>
            <a:r>
              <a:rPr lang="zh-CN" altLang="en-US" dirty="0"/>
              <a:t>链路操作</a:t>
            </a:r>
            <a:endParaRPr lang="zh-CN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algn="just" eaLnBrk="1" hangingPunct="1"/>
            <a:r>
              <a:rPr lang="zh-CN" altLang="en-US" sz="2400" dirty="0">
                <a:latin typeface="宋体" panose="02010600030101010101" pitchFamily="2" charset="-122"/>
              </a:rPr>
              <a:t>为了通过点对点链路建立通信，</a:t>
            </a:r>
            <a:r>
              <a:rPr lang="en-US" altLang="zh-CN" sz="2400" dirty="0">
                <a:ea typeface="Times New Roman" panose="02020603050405020304" pitchFamily="18" charset="0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链路的</a:t>
            </a:r>
            <a:r>
              <a:rPr lang="zh-CN" altLang="en-US" sz="2400" b="1" dirty="0">
                <a:latin typeface="宋体" panose="02010600030101010101" pitchFamily="2" charset="-122"/>
              </a:rPr>
              <a:t>每一端</a:t>
            </a:r>
            <a:r>
              <a:rPr lang="zh-CN" altLang="en-US" sz="2400" dirty="0">
                <a:latin typeface="宋体" panose="02010600030101010101" pitchFamily="2" charset="-122"/>
              </a:rPr>
              <a:t>，必须首先发送</a:t>
            </a:r>
            <a:r>
              <a:rPr lang="en-US" altLang="zh-CN" sz="2400" dirty="0">
                <a:ea typeface="Times New Roman" panose="02020603050405020304" pitchFamily="18" charset="0"/>
              </a:rPr>
              <a:t>LCP packets</a:t>
            </a:r>
            <a:r>
              <a:rPr lang="zh-CN" altLang="en-US" sz="2400" dirty="0">
                <a:latin typeface="宋体" panose="02010600030101010101" pitchFamily="2" charset="-122"/>
              </a:rPr>
              <a:t>以便设定和测试数据链路。在链路建立之后，</a:t>
            </a:r>
            <a:r>
              <a:rPr lang="en-US" altLang="zh-CN" sz="2400" dirty="0">
                <a:ea typeface="Times New Roman" panose="02020603050405020304" pitchFamily="18" charset="0"/>
              </a:rPr>
              <a:t>peer</a:t>
            </a:r>
            <a:r>
              <a:rPr lang="zh-CN" altLang="en-US" sz="2400" dirty="0">
                <a:latin typeface="宋体" panose="02010600030101010101" pitchFamily="2" charset="-122"/>
              </a:rPr>
              <a:t>才可以被认证。</a:t>
            </a:r>
            <a:endParaRPr lang="zh-CN" altLang="en-US" sz="2400" dirty="0">
              <a:ea typeface="Times New Roman" panose="02020603050405020304" pitchFamily="18" charset="0"/>
            </a:endParaRPr>
          </a:p>
          <a:p>
            <a:pPr algn="just" eaLnBrk="1" hangingPunct="1"/>
            <a:r>
              <a:rPr lang="zh-CN" altLang="en-US" sz="2400" dirty="0">
                <a:latin typeface="宋体" panose="02010600030101010101" pitchFamily="2" charset="-122"/>
              </a:rPr>
              <a:t>　　然后，</a:t>
            </a:r>
            <a:r>
              <a:rPr lang="en-US" altLang="zh-CN" sz="2400" dirty="0">
                <a:ea typeface="Times New Roman" panose="02020603050405020304" pitchFamily="18" charset="0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必须发送</a:t>
            </a:r>
            <a:r>
              <a:rPr lang="en-US" altLang="zh-CN" sz="2400" dirty="0">
                <a:ea typeface="Times New Roman" panose="02020603050405020304" pitchFamily="18" charset="0"/>
              </a:rPr>
              <a:t>NCP packets</a:t>
            </a:r>
            <a:r>
              <a:rPr lang="zh-CN" altLang="en-US" sz="2400" dirty="0">
                <a:latin typeface="宋体" panose="02010600030101010101" pitchFamily="2" charset="-122"/>
              </a:rPr>
              <a:t>以便选择和设定一个或更多的网络层协议。一旦每个被选择的网络层协议都被设定好了，来自每个网络层协议的</a:t>
            </a:r>
            <a:r>
              <a:rPr lang="en-US" altLang="zh-CN" sz="2400" dirty="0">
                <a:ea typeface="Times New Roman" panose="02020603050405020304" pitchFamily="18" charset="0"/>
              </a:rPr>
              <a:t>datagrams</a:t>
            </a:r>
            <a:r>
              <a:rPr lang="zh-CN" altLang="en-US" sz="2400" dirty="0">
                <a:latin typeface="宋体" panose="02010600030101010101" pitchFamily="2" charset="-122"/>
              </a:rPr>
              <a:t>就能在连路上发送了。</a:t>
            </a:r>
            <a:endParaRPr lang="zh-CN" altLang="en-US" sz="2400" dirty="0">
              <a:ea typeface="Times New Roman" panose="02020603050405020304" pitchFamily="18" charset="0"/>
            </a:endParaRPr>
          </a:p>
          <a:p>
            <a:pPr eaLnBrk="1" hangingPunct="1"/>
            <a:r>
              <a:rPr lang="zh-CN" altLang="en-US" sz="2400" dirty="0">
                <a:latin typeface="宋体" panose="02010600030101010101" pitchFamily="2" charset="-122"/>
              </a:rPr>
              <a:t>链路将保持通信设定不变，直到外在的</a:t>
            </a:r>
            <a:r>
              <a:rPr lang="en-US" altLang="zh-CN" sz="2400" dirty="0">
                <a:ea typeface="Times New Roman" panose="02020603050405020304" pitchFamily="18" charset="0"/>
              </a:rPr>
              <a:t>LCP</a:t>
            </a:r>
            <a:r>
              <a:rPr lang="zh-CN" altLang="en-US" sz="2400" dirty="0">
                <a:latin typeface="宋体" panose="02010600030101010101" pitchFamily="2" charset="-122"/>
              </a:rPr>
              <a:t>和</a:t>
            </a:r>
            <a:r>
              <a:rPr lang="en-US" altLang="zh-CN" sz="2400" dirty="0">
                <a:ea typeface="Times New Roman" panose="02020603050405020304" pitchFamily="18" charset="0"/>
              </a:rPr>
              <a:t>NCP</a:t>
            </a:r>
            <a:r>
              <a:rPr lang="zh-CN" altLang="en-US" sz="2400" dirty="0">
                <a:latin typeface="宋体" panose="02010600030101010101" pitchFamily="2" charset="-122"/>
              </a:rPr>
              <a:t>关闭链路，或者是发生一些外部事件的时候（休止状态的定时器期满或者网络管理员干涉）。 </a:t>
            </a:r>
            <a:endParaRPr lang="zh-CN" altLang="en-US" sz="24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4" descr="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85800" y="3068638"/>
            <a:ext cx="7772400" cy="1939925"/>
          </a:xfrm>
          <a:noFill/>
          <a:ln>
            <a:noFill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链路死亡</a:t>
            </a:r>
            <a:endParaRPr lang="zh-CN" altLang="en-US" sz="2800" dirty="0">
              <a:latin typeface="宋体" panose="02010600030101010101" pitchFamily="2" charset="-122"/>
              <a:ea typeface="Times New Roman" panose="02020603050405020304" pitchFamily="18" charset="0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链路建立阶段</a:t>
            </a:r>
            <a:r>
              <a:rPr lang="zh-CN" altLang="en-US" sz="2800" dirty="0">
                <a:latin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认证阶段</a:t>
            </a:r>
            <a:r>
              <a:rPr lang="zh-CN" altLang="en-US" sz="2800" dirty="0">
                <a:latin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网络层协议阶段</a:t>
            </a:r>
            <a:r>
              <a:rPr lang="zh-CN" altLang="en-US" sz="2800" dirty="0">
                <a:latin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链路终止阶段</a:t>
            </a:r>
            <a:r>
              <a:rPr lang="zh-CN" altLang="en-US" sz="2800" dirty="0">
                <a:latin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endParaRPr lang="en-US" altLang="zh-CN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链路死亡</a:t>
            </a:r>
            <a:endParaRPr lang="zh-CN" altLang="en-US" sz="2800" dirty="0">
              <a:latin typeface="宋体" panose="02010600030101010101" pitchFamily="2" charset="-122"/>
              <a:ea typeface="Times New Roman" panose="02020603050405020304" pitchFamily="18" charset="0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　链路一定开始并结束于这个阶段。当一个外部事件（例如载波侦听或网络管理员设定）指出物理层已经准备就绪时，</a:t>
            </a:r>
            <a:r>
              <a:rPr lang="en-US" altLang="zh-CN" dirty="0"/>
              <a:t>PPP</a:t>
            </a:r>
            <a:r>
              <a:rPr lang="zh-CN" altLang="en-US" dirty="0">
                <a:latin typeface="宋体" panose="02010600030101010101" pitchFamily="2" charset="-122"/>
              </a:rPr>
              <a:t>将进入链路建立阶段。在这个阶段，</a:t>
            </a:r>
            <a:r>
              <a:rPr lang="en-US" altLang="zh-CN" dirty="0"/>
              <a:t>LCP</a:t>
            </a:r>
            <a:r>
              <a:rPr lang="zh-CN" altLang="en-US" dirty="0">
                <a:latin typeface="宋体" panose="02010600030101010101" pitchFamily="2" charset="-122"/>
              </a:rPr>
              <a:t>自动机器将处于初始状态，向链路建立阶段的转换将给</a:t>
            </a:r>
            <a:r>
              <a:rPr lang="en-US" altLang="zh-CN" dirty="0"/>
              <a:t>LCP</a:t>
            </a:r>
            <a:r>
              <a:rPr lang="zh-CN" altLang="en-US" dirty="0">
                <a:latin typeface="宋体" panose="02010600030101010101" pitchFamily="2" charset="-122"/>
              </a:rPr>
              <a:t>自动机器一个</a:t>
            </a:r>
            <a:r>
              <a:rPr lang="en-US" altLang="zh-CN" dirty="0"/>
              <a:t>UP</a:t>
            </a:r>
            <a:r>
              <a:rPr lang="zh-CN" altLang="en-US" dirty="0">
                <a:latin typeface="宋体" panose="02010600030101010101" pitchFamily="2" charset="-122"/>
              </a:rPr>
              <a:t>事件信号。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宋体" panose="02010600030101010101" pitchFamily="2" charset="-122"/>
              </a:rPr>
              <a:t>链路建立阶段</a:t>
            </a:r>
            <a:r>
              <a:rPr lang="zh-CN" altLang="en-US" sz="2400" dirty="0"/>
              <a:t>  </a:t>
            </a:r>
            <a:r>
              <a:rPr lang="en-US" altLang="zh-CN" sz="2400" dirty="0"/>
              <a:t>lcp</a:t>
            </a:r>
            <a:endParaRPr lang="en-US" altLang="zh-CN" sz="24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zh-CN" sz="2400" dirty="0"/>
              <a:t>LCP</a:t>
            </a:r>
            <a:r>
              <a:rPr lang="zh-CN" altLang="en-US" sz="2400" dirty="0"/>
              <a:t>用于交换配置信息包（</a:t>
            </a:r>
            <a:r>
              <a:rPr lang="en-US" altLang="zh-CN" sz="2400" dirty="0"/>
              <a:t>Configure packets</a:t>
            </a:r>
            <a:r>
              <a:rPr lang="zh-CN" altLang="en-US" sz="2400" dirty="0"/>
              <a:t>），建立连接。一旦一个配置成功信息包（</a:t>
            </a:r>
            <a:r>
              <a:rPr lang="en-US" altLang="zh-CN" sz="2400" dirty="0"/>
              <a:t>Configure-Ack packet</a:t>
            </a:r>
            <a:r>
              <a:rPr lang="zh-CN" altLang="en-US" sz="2400" dirty="0"/>
              <a:t>）被发送且被接收，就完成了交换，进入了</a:t>
            </a:r>
            <a:r>
              <a:rPr lang="en-US" altLang="zh-CN" sz="2400" dirty="0"/>
              <a:t>LCP</a:t>
            </a:r>
            <a:r>
              <a:rPr lang="zh-CN" altLang="en-US" sz="2400" dirty="0"/>
              <a:t>开启状态。</a:t>
            </a:r>
            <a:endParaRPr lang="zh-CN" altLang="en-US" sz="2400" dirty="0"/>
          </a:p>
          <a:p>
            <a:pPr algn="just" eaLnBrk="1" hangingPunct="1">
              <a:lnSpc>
                <a:spcPct val="90000"/>
              </a:lnSpc>
            </a:pPr>
            <a:r>
              <a:rPr lang="zh-CN" altLang="en-US" sz="2400" dirty="0"/>
              <a:t>两端都需要执行  分别</a:t>
            </a:r>
            <a:r>
              <a:rPr lang="en-US" altLang="zh-CN" sz="2400" dirty="0"/>
              <a:t>UP</a:t>
            </a:r>
            <a:endParaRPr lang="en-US" altLang="zh-CN" sz="2400" dirty="0"/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宋体" panose="02010600030101010101" pitchFamily="2" charset="-122"/>
              </a:rPr>
              <a:t>　　所有的配置选项都假定使用默认值，除非被配置交换所改变。</a:t>
            </a:r>
            <a:r>
              <a:rPr lang="zh-CN" altLang="en-US" sz="2400" dirty="0"/>
              <a:t> 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宋体" panose="02010600030101010101" pitchFamily="2" charset="-122"/>
              </a:rPr>
              <a:t>　收到</a:t>
            </a:r>
            <a:r>
              <a:rPr lang="en-US" altLang="zh-CN" sz="2400" dirty="0"/>
              <a:t>LCP Configure-Request</a:t>
            </a:r>
            <a:r>
              <a:rPr lang="zh-CN" altLang="en-US" sz="2400" dirty="0">
                <a:latin typeface="宋体" panose="02010600030101010101" pitchFamily="2" charset="-122"/>
              </a:rPr>
              <a:t>（</a:t>
            </a:r>
            <a:r>
              <a:rPr lang="en-US" altLang="zh-CN" sz="2400" dirty="0"/>
              <a:t>LCP</a:t>
            </a:r>
            <a:r>
              <a:rPr lang="zh-CN" altLang="en-US" sz="2400" dirty="0">
                <a:latin typeface="宋体" panose="02010600030101010101" pitchFamily="2" charset="-122"/>
              </a:rPr>
              <a:t>配置要求）能使链路从网络层协议阶段或者认证阶段返回到链路建立阶段。（返回到链路建立阶段）</a:t>
            </a:r>
            <a:r>
              <a:rPr lang="zh-CN" altLang="en-US" sz="2800" dirty="0"/>
              <a:t> </a:t>
            </a:r>
            <a:endParaRPr lang="zh-CN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zh-CN" sz="28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102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algn="just" eaLnBrk="1" hangingPunct="1"/>
            <a:r>
              <a:rPr lang="zh-CN" altLang="en-US" sz="2800" dirty="0">
                <a:latin typeface="宋体" panose="02010600030101010101" pitchFamily="2" charset="-122"/>
              </a:rPr>
              <a:t>认证阶段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algn="just" eaLnBrk="1" hangingPunct="1"/>
            <a:r>
              <a:rPr lang="zh-CN" altLang="en-US" sz="2800" dirty="0">
                <a:latin typeface="宋体" panose="02010600030101010101" pitchFamily="2" charset="-122"/>
              </a:rPr>
              <a:t>默认不需要认证 认证方式 </a:t>
            </a:r>
            <a:r>
              <a:rPr lang="en-US" altLang="zh-CN" sz="2800" dirty="0">
                <a:latin typeface="宋体" panose="02010600030101010101" pitchFamily="2" charset="-122"/>
              </a:rPr>
              <a:t>pap chap </a:t>
            </a:r>
            <a:r>
              <a:rPr lang="zh-CN" altLang="en-US" sz="2800" dirty="0">
                <a:latin typeface="宋体" panose="02010600030101010101" pitchFamily="2" charset="-122"/>
              </a:rPr>
              <a:t>在</a:t>
            </a:r>
            <a:r>
              <a:rPr lang="en-US" altLang="zh-CN" sz="2800" dirty="0">
                <a:latin typeface="宋体" panose="02010600030101010101" pitchFamily="2" charset="-122"/>
              </a:rPr>
              <a:t>lcp</a:t>
            </a:r>
            <a:r>
              <a:rPr lang="zh-CN" altLang="en-US" sz="2800" dirty="0">
                <a:latin typeface="宋体" panose="02010600030101010101" pitchFamily="2" charset="-122"/>
              </a:rPr>
              <a:t>阶段协商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algn="just" eaLnBrk="1" hangingPunct="1"/>
            <a:endParaRPr lang="en-US" altLang="zh-CN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2800" dirty="0">
                <a:latin typeface="宋体" panose="02010600030101010101" pitchFamily="2" charset="-122"/>
                <a:ea typeface="Times New Roman" panose="02020603050405020304" pitchFamily="18" charset="0"/>
              </a:rPr>
              <a:t>网络层协议阶段</a:t>
            </a:r>
            <a:r>
              <a:rPr lang="zh-CN" altLang="en-US" sz="2800" dirty="0">
                <a:latin typeface="宋体" panose="02010600030101010101" pitchFamily="2" charset="-122"/>
              </a:rPr>
              <a:t>  </a:t>
            </a:r>
            <a:r>
              <a:rPr lang="en-US" altLang="zh-CN" sz="2800" dirty="0">
                <a:latin typeface="宋体" panose="02010600030101010101" pitchFamily="2" charset="-122"/>
              </a:rPr>
              <a:t>ncp	</a:t>
            </a:r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Ip </a:t>
            </a:r>
            <a:r>
              <a:rPr lang="zh-CN" altLang="en-US" sz="2800" dirty="0">
                <a:latin typeface="宋体" panose="02010600030101010101" pitchFamily="2" charset="-122"/>
              </a:rPr>
              <a:t>对应于</a:t>
            </a:r>
            <a:r>
              <a:rPr lang="en-US" altLang="zh-CN" sz="2800" dirty="0">
                <a:latin typeface="宋体" panose="02010600030101010101" pitchFamily="2" charset="-122"/>
              </a:rPr>
              <a:t>ipcp	  </a:t>
            </a:r>
            <a:r>
              <a:rPr lang="zh-CN" altLang="en-US" sz="2800" dirty="0">
                <a:latin typeface="宋体" panose="02010600030101010101" pitchFamily="2" charset="-122"/>
              </a:rPr>
              <a:t>主要是协商</a:t>
            </a:r>
            <a:r>
              <a:rPr lang="en-US" altLang="zh-CN" sz="2800" dirty="0">
                <a:latin typeface="宋体" panose="02010600030101010101" pitchFamily="2" charset="-122"/>
              </a:rPr>
              <a:t>ip</a:t>
            </a:r>
            <a:r>
              <a:rPr lang="zh-CN" altLang="en-US" sz="2800" dirty="0">
                <a:latin typeface="宋体" panose="02010600030101010101" pitchFamily="2" charset="-122"/>
              </a:rPr>
              <a:t>层选项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链路终止阶段</a:t>
            </a:r>
            <a:endParaRPr lang="zh-CN" altLang="en-US" dirty="0"/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　　</a:t>
            </a:r>
            <a:r>
              <a:rPr lang="en-US" altLang="zh-CN" dirty="0"/>
              <a:t>PPP</a:t>
            </a:r>
            <a:r>
              <a:rPr lang="zh-CN" altLang="en-US" dirty="0">
                <a:latin typeface="宋体" panose="02010600030101010101" pitchFamily="2" charset="-122"/>
              </a:rPr>
              <a:t>可以在任意时间终止链路。引起链路终止的原因很多：载波丢失、认证失败、链路质量失败、空闲周期定时器期满、或者管理员关闭链路。</a:t>
            </a:r>
            <a:r>
              <a:rPr lang="zh-CN" altLang="en-US" dirty="0"/>
              <a:t> </a:t>
            </a:r>
            <a:endParaRPr lang="zh-CN" altLang="en-US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102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LCP</a:t>
            </a:r>
            <a:endParaRPr lang="en-US" altLang="zh-CN" dirty="0"/>
          </a:p>
        </p:txBody>
      </p:sp>
      <p:pic>
        <p:nvPicPr>
          <p:cNvPr id="21507" name="Picture 1027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85800" y="2819400"/>
            <a:ext cx="7772400" cy="3048000"/>
          </a:xfrm>
          <a:noFill/>
          <a:ln>
            <a:noFill/>
          </a:ln>
        </p:spPr>
      </p:pic>
      <p:sp>
        <p:nvSpPr>
          <p:cNvPr id="21508" name="Rectangle 1029"/>
          <p:cNvSpPr/>
          <p:nvPr/>
        </p:nvSpPr>
        <p:spPr>
          <a:xfrm>
            <a:off x="609600" y="1676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ctr" eaLnBrk="1" hangingPunct="1"/>
            <a:endParaRPr lang="zh-CN" altLang="zh-CN" sz="2400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9" name="Text Box 1030"/>
          <p:cNvSpPr txBox="1"/>
          <p:nvPr/>
        </p:nvSpPr>
        <p:spPr>
          <a:xfrm>
            <a:off x="1371600" y="17526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协议域为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0xc021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时表明携带的是一个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lcp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报文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85800" y="1981200"/>
            <a:ext cx="7772400" cy="4114800"/>
          </a:xfrm>
          <a:noFill/>
          <a:ln>
            <a:noFill/>
          </a:ln>
        </p:spPr>
      </p:pic>
      <p:sp>
        <p:nvSpPr>
          <p:cNvPr id="22531" name="Text Box 4"/>
          <p:cNvSpPr txBox="1"/>
          <p:nvPr/>
        </p:nvSpPr>
        <p:spPr>
          <a:xfrm>
            <a:off x="1066800" y="1371600"/>
            <a:ext cx="7239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根据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code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域的不同区分不同的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lcp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报文类型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PPP</a:t>
            </a:r>
            <a:endParaRPr lang="en-US" altLang="zh-CN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>
              <a:buNone/>
            </a:pPr>
            <a:r>
              <a:rPr lang="en-US" altLang="zh-CN" sz="2400" dirty="0">
                <a:latin typeface="宋体" panose="02010600030101010101" pitchFamily="2" charset="-122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协议提供了一种在点对点的链路上封装多协议数据报（</a:t>
            </a:r>
            <a:r>
              <a:rPr lang="en-US" altLang="zh-CN" sz="2400" dirty="0">
                <a:latin typeface="宋体" panose="02010600030101010101" pitchFamily="2" charset="-122"/>
              </a:rPr>
              <a:t>ip ipx appletalk</a:t>
            </a:r>
            <a:r>
              <a:rPr lang="zh-CN" altLang="en-US" sz="2400" dirty="0">
                <a:latin typeface="宋体" panose="02010600030101010101" pitchFamily="2" charset="-122"/>
              </a:rPr>
              <a:t>）的标准方法 它不仅能够支持</a:t>
            </a:r>
            <a:r>
              <a:rPr lang="en-US" altLang="zh-CN" sz="2400" dirty="0">
                <a:latin typeface="宋体" panose="02010600030101010101" pitchFamily="2" charset="-122"/>
              </a:rPr>
              <a:t>ip</a:t>
            </a:r>
            <a:r>
              <a:rPr lang="zh-CN" altLang="en-US" sz="2400" dirty="0">
                <a:latin typeface="宋体" panose="02010600030101010101" pitchFamily="2" charset="-122"/>
              </a:rPr>
              <a:t>地址的动态分配和管理同步或异步的物理层传输；网络层协议的复用 链路的配置 质量检测和纠错 而且还支持多种配置参数选项的协商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endParaRPr lang="en-US" altLang="zh-CN" sz="24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Lcp</a:t>
            </a:r>
            <a:r>
              <a:rPr lang="zh-CN" altLang="en-US" sz="2800" dirty="0">
                <a:latin typeface="宋体" panose="02010600030101010101" pitchFamily="2" charset="-122"/>
              </a:rPr>
              <a:t>报文的分类 </a:t>
            </a:r>
            <a:r>
              <a:rPr lang="en-US" altLang="zh-CN" sz="2800" dirty="0">
                <a:latin typeface="宋体" panose="02010600030101010101" pitchFamily="2" charset="-122"/>
              </a:rPr>
              <a:t>:</a:t>
            </a:r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</a:rPr>
              <a:t>链路配置报文   </a:t>
            </a:r>
            <a:r>
              <a:rPr lang="en-US" altLang="zh-CN" sz="2800" dirty="0">
                <a:latin typeface="宋体" panose="02010600030101010101" pitchFamily="2" charset="-122"/>
              </a:rPr>
              <a:t>(0 - 4)</a:t>
            </a:r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</a:rPr>
              <a:t>链路终止报文   </a:t>
            </a:r>
            <a:r>
              <a:rPr lang="en-US" altLang="zh-CN" sz="2800" dirty="0">
                <a:latin typeface="宋体" panose="02010600030101010101" pitchFamily="2" charset="-122"/>
              </a:rPr>
              <a:t>(5 6)</a:t>
            </a:r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</a:rPr>
              <a:t>链路维护报文   </a:t>
            </a:r>
            <a:r>
              <a:rPr lang="en-US" altLang="zh-CN" sz="2800" dirty="0">
                <a:latin typeface="宋体" panose="02010600030101010101" pitchFamily="2" charset="-122"/>
              </a:rPr>
              <a:t>(7 </a:t>
            </a:r>
            <a:r>
              <a:rPr lang="en-US" altLang="zh-CN" sz="2800" dirty="0">
                <a:latin typeface="Courier New" panose="02070309020205020404" pitchFamily="49" charset="0"/>
              </a:rPr>
              <a:t>…</a:t>
            </a:r>
            <a:r>
              <a:rPr lang="en-US" altLang="zh-CN" sz="2800" dirty="0">
                <a:latin typeface="宋体" panose="02010600030101010101" pitchFamily="2" charset="-122"/>
              </a:rPr>
              <a:t>) </a:t>
            </a:r>
            <a:endParaRPr lang="en-US" altLang="zh-CN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Identifier </a:t>
            </a:r>
            <a:r>
              <a:rPr lang="zh-CN" altLang="en-US" sz="2800" dirty="0">
                <a:latin typeface="宋体" panose="02010600030101010101" pitchFamily="2" charset="-122"/>
              </a:rPr>
              <a:t>一次交互</a:t>
            </a:r>
            <a:r>
              <a:rPr lang="en-US" altLang="zh-CN" sz="2800" dirty="0">
                <a:latin typeface="宋体" panose="02010600030101010101" pitchFamily="2" charset="-122"/>
              </a:rPr>
              <a:t>id </a:t>
            </a:r>
            <a:r>
              <a:rPr lang="zh-CN" altLang="en-US" sz="2800" dirty="0">
                <a:latin typeface="宋体" panose="02010600030101010101" pitchFamily="2" charset="-122"/>
              </a:rPr>
              <a:t>必须一致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Length </a:t>
            </a:r>
            <a:r>
              <a:rPr lang="zh-CN" altLang="en-US" sz="2800" dirty="0">
                <a:latin typeface="宋体" panose="02010600030101010101" pitchFamily="2" charset="-122"/>
              </a:rPr>
              <a:t>标示整个</a:t>
            </a:r>
            <a:r>
              <a:rPr lang="en-US" altLang="zh-CN" sz="2800" dirty="0">
                <a:latin typeface="宋体" panose="02010600030101010101" pitchFamily="2" charset="-122"/>
              </a:rPr>
              <a:t>lcp</a:t>
            </a:r>
            <a:r>
              <a:rPr lang="zh-CN" altLang="en-US" sz="2800" dirty="0">
                <a:latin typeface="宋体" panose="02010600030101010101" pitchFamily="2" charset="-122"/>
              </a:rPr>
              <a:t>包的长度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Data   </a:t>
            </a:r>
            <a:r>
              <a:rPr lang="zh-CN" altLang="en-US" sz="2800" dirty="0">
                <a:latin typeface="宋体" panose="02010600030101010101" pitchFamily="2" charset="-122"/>
              </a:rPr>
              <a:t>零个或多个字节由</a:t>
            </a:r>
            <a:r>
              <a:rPr lang="en-US" altLang="zh-CN" sz="2800" dirty="0">
                <a:latin typeface="宋体" panose="02010600030101010101" pitchFamily="2" charset="-122"/>
              </a:rPr>
              <a:t>lcp</a:t>
            </a:r>
            <a:r>
              <a:rPr lang="zh-CN" altLang="en-US" sz="2800" dirty="0">
                <a:latin typeface="宋体" panose="02010600030101010101" pitchFamily="2" charset="-122"/>
              </a:rPr>
              <a:t>包类型决定 一般是</a:t>
            </a:r>
            <a:r>
              <a:rPr lang="en-US" altLang="zh-CN" sz="2800" dirty="0">
                <a:latin typeface="宋体" panose="02010600030101010101" pitchFamily="2" charset="-122"/>
              </a:rPr>
              <a:t>tlv</a:t>
            </a:r>
            <a:r>
              <a:rPr lang="zh-CN" altLang="en-US" sz="2800" dirty="0">
                <a:latin typeface="宋体" panose="02010600030101010101" pitchFamily="2" charset="-122"/>
              </a:rPr>
              <a:t>三元组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endParaRPr lang="en-US" altLang="zh-CN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66631" name="Group 39"/>
          <p:cNvGraphicFramePr>
            <a:graphicFrameLocks noGrp="1"/>
          </p:cNvGraphicFramePr>
          <p:nvPr>
            <p:ph type="body" idx="4294967295"/>
          </p:nvPr>
        </p:nvGraphicFramePr>
        <p:xfrm>
          <a:off x="609600" y="1371600"/>
          <a:ext cx="7772400" cy="4637088"/>
        </p:xfrm>
        <a:graphic>
          <a:graphicData uri="http://schemas.openxmlformats.org/drawingml/2006/table">
            <a:tbl>
              <a:tblPr/>
              <a:tblGrid>
                <a:gridCol w="2011363"/>
                <a:gridCol w="5761037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报文名称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报文含义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Vendor Specific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保留，意义由生产厂商定义。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Configure-Request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PPP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连接建立请求报文，当一个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想要建立一个连接时发送。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Configure-Ack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PPP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连接响应报文，当收到的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Configure-Request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都可接受时发送。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Configure-Nak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PPP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连接响应报文，当收到的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Configure-Request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中的所有的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都可识别，同时一些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不可接受时发送。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Configure-Reject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PPP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连接响应报文，当收到的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Configure-Request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中的一些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不可识别时发送。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Terminate-Request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连接终止请求报文，一个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想要关闭一个连接的时候 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Terminate-Ack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连接终止响应报文，收到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Terminate-Request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时发送。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65603" name="Group 35"/>
          <p:cNvGraphicFramePr>
            <a:graphicFrameLocks noGrp="1"/>
          </p:cNvGraphicFramePr>
          <p:nvPr>
            <p:ph type="body" idx="4294967295"/>
          </p:nvPr>
        </p:nvGraphicFramePr>
        <p:xfrm>
          <a:off x="685800" y="1447800"/>
          <a:ext cx="7772400" cy="4430713"/>
        </p:xfrm>
        <a:graphic>
          <a:graphicData uri="http://schemas.openxmlformats.org/drawingml/2006/table">
            <a:tbl>
              <a:tblPr/>
              <a:tblGrid>
                <a:gridCol w="1743075"/>
                <a:gridCol w="60293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报文名称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报文含义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Code-Reject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Code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值拒绝报文，接收到一个带有未知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Code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值的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LCP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报文时发送，可能会产生不同的后果。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Protocol-Reject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Protocol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值拒绝报文，在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LCP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阶段收到一个带有未知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Protlcol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值是发送。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Echo-Request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回声请求报文，主要用于链路状态检测。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Echo-Reply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回声响应报文，主要用于链路状态检测，收到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Echo-Request 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后发送。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Discard-Request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丢弃请求报文，可用于调试、性能测试以及其他功能 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Identification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Identification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报文，链路维护报文，用于向对端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通告本端的一些信息，如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hardware type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link speed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等 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Time-Remaining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剩余时间通告报文，链路维护报文，用于通告对端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该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PPP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会话的剩余时间。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Lcp</a:t>
            </a:r>
            <a:r>
              <a:rPr lang="zh-CN" altLang="en-US" dirty="0"/>
              <a:t>配置选项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在链路配置报文中会携带配置选项是</a:t>
            </a:r>
            <a:r>
              <a:rPr lang="en-US" altLang="zh-CN" dirty="0"/>
              <a:t>tlv</a:t>
            </a:r>
            <a:r>
              <a:rPr lang="zh-CN" altLang="en-US" dirty="0"/>
              <a:t>三元组</a:t>
            </a:r>
            <a:endParaRPr lang="zh-CN" altLang="en-US" dirty="0"/>
          </a:p>
        </p:txBody>
      </p:sp>
      <p:graphicFrame>
        <p:nvGraphicFramePr>
          <p:cNvPr id="1026" name="Object 5"/>
          <p:cNvGraphicFramePr/>
          <p:nvPr/>
        </p:nvGraphicFramePr>
        <p:xfrm>
          <a:off x="685800" y="3352800"/>
          <a:ext cx="7772400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5295900" imgH="1362075" progId="Paint.Picture">
                  <p:embed/>
                </p:oleObj>
              </mc:Choice>
              <mc:Fallback>
                <p:oleObj name="" r:id="rId1" imgW="5295900" imgH="1362075" progId="Paint.Pictur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5800" y="3352800"/>
                        <a:ext cx="7772400" cy="19986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1828800"/>
            <a:ext cx="7924800" cy="3733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2800" dirty="0"/>
              <a:t>一个完整的</a:t>
            </a:r>
            <a:r>
              <a:rPr lang="en-US" altLang="zh-CN" sz="2800" dirty="0"/>
              <a:t>lcp config-request </a:t>
            </a:r>
            <a:r>
              <a:rPr lang="zh-CN" altLang="en-US" sz="2800" dirty="0"/>
              <a:t>报文</a:t>
            </a:r>
            <a:endParaRPr lang="zh-CN" altLang="en-US" sz="2800" dirty="0"/>
          </a:p>
        </p:txBody>
      </p:sp>
      <p:pic>
        <p:nvPicPr>
          <p:cNvPr id="2867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743200"/>
            <a:ext cx="9144000" cy="908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认证</a:t>
            </a:r>
            <a:endParaRPr lang="zh-CN" altLang="en-US" dirty="0"/>
          </a:p>
          <a:p>
            <a:pPr eaLnBrk="1" hangingPunct="1"/>
            <a:r>
              <a:rPr lang="zh-CN" altLang="en-US" dirty="0"/>
              <a:t>默认不认证  </a:t>
            </a:r>
            <a:endParaRPr lang="zh-CN" altLang="en-US" dirty="0"/>
          </a:p>
          <a:p>
            <a:pPr eaLnBrk="1" hangingPunct="1"/>
            <a:r>
              <a:rPr lang="zh-CN" altLang="en-US" dirty="0"/>
              <a:t>可以配置为</a:t>
            </a:r>
            <a:r>
              <a:rPr lang="en-US" altLang="zh-CN" dirty="0"/>
              <a:t>pap chap ( eap …)</a:t>
            </a:r>
            <a:endParaRPr lang="en-US" altLang="zh-CN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Ncp </a:t>
            </a:r>
            <a:r>
              <a:rPr lang="zh-CN" altLang="en-US" dirty="0"/>
              <a:t>（</a:t>
            </a:r>
            <a:r>
              <a:rPr lang="en-US" altLang="zh-CN" dirty="0"/>
              <a:t>0x8021</a:t>
            </a:r>
            <a:r>
              <a:rPr lang="zh-CN" altLang="en-US" dirty="0"/>
              <a:t>） </a:t>
            </a:r>
            <a:endParaRPr lang="zh-CN" altLang="en-US" dirty="0"/>
          </a:p>
          <a:p>
            <a:pPr eaLnBrk="1" hangingPunct="1"/>
            <a:r>
              <a:rPr lang="en-US" altLang="zh-CN" dirty="0"/>
              <a:t>Ipcp</a:t>
            </a:r>
            <a:endParaRPr lang="en-US" altLang="zh-CN" dirty="0"/>
          </a:p>
          <a:p>
            <a:pPr eaLnBrk="1" hangingPunct="1"/>
            <a:r>
              <a:rPr lang="en-US" altLang="zh-CN" dirty="0"/>
              <a:t>Ncp </a:t>
            </a:r>
            <a:r>
              <a:rPr lang="zh-CN" altLang="en-US" dirty="0"/>
              <a:t>和 </a:t>
            </a:r>
            <a:r>
              <a:rPr lang="en-US" altLang="zh-CN" dirty="0"/>
              <a:t>lcp</a:t>
            </a:r>
            <a:r>
              <a:rPr lang="zh-CN" altLang="en-US" dirty="0"/>
              <a:t>报文类型类似</a:t>
            </a:r>
            <a:endParaRPr lang="zh-CN" altLang="en-US" dirty="0"/>
          </a:p>
          <a:p>
            <a:pPr eaLnBrk="1" hangingPunct="1"/>
            <a:r>
              <a:rPr lang="zh-CN" altLang="en-US" dirty="0"/>
              <a:t>协商选项　主要包括</a:t>
            </a:r>
            <a:r>
              <a:rPr lang="en-US" altLang="zh-CN" dirty="0"/>
              <a:t>ip dns</a:t>
            </a:r>
            <a:r>
              <a:rPr lang="zh-CN" altLang="en-US" dirty="0"/>
              <a:t>　等　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4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114800"/>
          </a:xfrm>
          <a:noFill/>
          <a:ln>
            <a:noFill/>
          </a:ln>
        </p:spPr>
        <p:txBody>
          <a:bodyPr/>
          <a:p>
            <a:pPr marL="609600" indent="-609600" eaLnBrk="1" hangingPunct="1">
              <a:buNone/>
            </a:pPr>
            <a:r>
              <a:rPr lang="en-US" altLang="zh-CN" sz="2000" b="1" dirty="0">
                <a:ea typeface="Times New Roman" panose="02020603050405020304" pitchFamily="18" charset="0"/>
              </a:rPr>
              <a:t>IPCP Configuration Option</a:t>
            </a:r>
            <a:r>
              <a:rPr lang="zh-CN" altLang="en-US" sz="2000" b="1" dirty="0"/>
              <a:t>的</a:t>
            </a:r>
            <a:r>
              <a:rPr lang="zh-CN" altLang="en-US" sz="2000" b="1" dirty="0">
                <a:latin typeface="Courier New" panose="02070309020205020404" pitchFamily="49" charset="0"/>
              </a:rPr>
              <a:t>含义：</a:t>
            </a:r>
            <a:endParaRPr lang="zh-CN" altLang="en-US" sz="2000" b="1" dirty="0">
              <a:latin typeface="Courier New" panose="02070309020205020404" pitchFamily="49" charset="0"/>
            </a:endParaRPr>
          </a:p>
        </p:txBody>
      </p:sp>
      <p:graphicFrame>
        <p:nvGraphicFramePr>
          <p:cNvPr id="368645" name="Group 5"/>
          <p:cNvGraphicFramePr>
            <a:graphicFrameLocks noGrp="1"/>
          </p:cNvGraphicFramePr>
          <p:nvPr/>
        </p:nvGraphicFramePr>
        <p:xfrm>
          <a:off x="533400" y="2057400"/>
          <a:ext cx="8305800" cy="3825875"/>
        </p:xfrm>
        <a:graphic>
          <a:graphicData uri="http://schemas.openxmlformats.org/drawingml/2006/table">
            <a:tbl>
              <a:tblPr/>
              <a:tblGrid>
                <a:gridCol w="2667000"/>
                <a:gridCol w="5638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名称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Option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含义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IP-Compression-Protocol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业务阶段使用的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压缩协议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IP-Address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业务阶段本端使用的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Primary DNS Server Address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业务阶段本端使用的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服务器（ 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Primary 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Primary NBNS Server Address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业务阶段本端使用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NBNS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服务器（ 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Primary 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Secondary DNS Server Address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业务阶段本端使用的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服务器（ 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Secondary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Secondary NBNS Server Address 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协商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业务阶段本端使用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NBNS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服务器（ 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Secondary 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2400" dirty="0">
                <a:latin typeface="宋体" panose="02010600030101010101" pitchFamily="2" charset="-122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包含以下三个成分：　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400" dirty="0">
                <a:latin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</a:rPr>
              <a:t>． 在串行连路上封装</a:t>
            </a:r>
            <a:r>
              <a:rPr lang="en-US" altLang="zh-CN" sz="2400" dirty="0">
                <a:latin typeface="宋体" panose="02010600030101010101" pitchFamily="2" charset="-122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的方法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400" dirty="0">
                <a:latin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</a:rPr>
              <a:t>． 建立、设定和测试数据链路连接的	</a:t>
            </a:r>
            <a:r>
              <a:rPr lang="en-US" altLang="zh-CN" sz="2400" dirty="0">
                <a:latin typeface="宋体" panose="02010600030101010101" pitchFamily="2" charset="-122"/>
              </a:rPr>
              <a:t>LCP</a:t>
            </a:r>
            <a:endParaRPr lang="en-US" altLang="zh-CN" sz="24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400" dirty="0">
                <a:latin typeface="宋体" panose="02010600030101010101" pitchFamily="2" charset="-122"/>
              </a:rPr>
              <a:t>3</a:t>
            </a:r>
            <a:r>
              <a:rPr lang="zh-CN" altLang="en-US" sz="2400" dirty="0">
                <a:latin typeface="宋体" panose="02010600030101010101" pitchFamily="2" charset="-122"/>
              </a:rPr>
              <a:t>． 用于建立、设定不同网络层协议的	</a:t>
            </a:r>
            <a:r>
              <a:rPr lang="en-US" altLang="zh-CN" sz="2400" dirty="0">
                <a:latin typeface="宋体" panose="02010600030101010101" pitchFamily="2" charset="-122"/>
              </a:rPr>
              <a:t>NCP</a:t>
            </a:r>
            <a:endParaRPr lang="en-US" altLang="zh-CN" sz="24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自动机实现</a:t>
            </a:r>
            <a:endParaRPr lang="zh-CN" altLang="en-US" dirty="0"/>
          </a:p>
          <a:p>
            <a:pPr eaLnBrk="1" hangingPunct="1"/>
            <a:r>
              <a:rPr lang="en-US" altLang="zh-CN" dirty="0"/>
              <a:t>State </a:t>
            </a:r>
            <a:endParaRPr lang="en-US" altLang="zh-CN" dirty="0"/>
          </a:p>
          <a:p>
            <a:pPr eaLnBrk="1" hangingPunct="1"/>
            <a:r>
              <a:rPr lang="en-US" altLang="zh-CN" dirty="0"/>
              <a:t>Event </a:t>
            </a:r>
            <a:endParaRPr lang="en-US" altLang="zh-CN" dirty="0"/>
          </a:p>
          <a:p>
            <a:pPr eaLnBrk="1" hangingPunct="1"/>
            <a:r>
              <a:rPr lang="en-US" altLang="zh-CN" dirty="0"/>
              <a:t>Action</a:t>
            </a: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50" name="Object 4"/>
          <p:cNvGraphicFramePr/>
          <p:nvPr/>
        </p:nvGraphicFramePr>
        <p:xfrm>
          <a:off x="457200" y="1371600"/>
          <a:ext cx="8161338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096125" imgH="4143375" progId="Paint.Picture">
                  <p:embed/>
                </p:oleObj>
              </mc:Choice>
              <mc:Fallback>
                <p:oleObj name="" r:id="rId1" imgW="7096125" imgH="4143375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" y="1371600"/>
                        <a:ext cx="8161338" cy="480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endParaRPr lang="zh-CN" altLang="zh-CN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4000" dirty="0">
                <a:latin typeface="宋体" panose="02010600030101010101" pitchFamily="2" charset="-122"/>
              </a:rPr>
              <a:t>Pppoe</a:t>
            </a:r>
            <a:endParaRPr lang="en-US" altLang="zh-CN" sz="4000" dirty="0">
              <a:latin typeface="宋体" panose="02010600030101010101" pitchFamily="2" charset="-122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sz="2400" dirty="0">
                <a:latin typeface="TimesNewRomanPSMT" charset="0"/>
              </a:rPr>
              <a:t>PPPOE</a:t>
            </a:r>
            <a:r>
              <a:rPr lang="zh-CN" altLang="en-US" sz="2400" dirty="0">
                <a:latin typeface="宋体" panose="02010600030101010101" pitchFamily="2" charset="-122"/>
              </a:rPr>
              <a:t>协议提供了在广播式的网络（以太网）中多台主机连接到远端的访问集中器（</a:t>
            </a:r>
            <a:r>
              <a:rPr lang="en-US" altLang="zh-CN" sz="2400" dirty="0">
                <a:latin typeface="宋体" panose="02010600030101010101" pitchFamily="2" charset="-122"/>
              </a:rPr>
              <a:t>NAS</a:t>
            </a:r>
            <a:r>
              <a:rPr lang="zh-CN" altLang="en-US" sz="2400" dirty="0">
                <a:latin typeface="宋体" panose="02010600030101010101" pitchFamily="2" charset="-122"/>
              </a:rPr>
              <a:t>）上的一种标准。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400" dirty="0">
                <a:latin typeface="宋体" panose="02010600030101010101" pitchFamily="2" charset="-122"/>
              </a:rPr>
              <a:t>在这种网络模型中，所有用户的主机都需要能独立的初始化自已的</a:t>
            </a:r>
            <a:r>
              <a:rPr lang="en-US" altLang="zh-CN" sz="2400" dirty="0">
                <a:latin typeface="TimesNewRomanPSMT" charset="0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协议栈，而且通过</a:t>
            </a:r>
            <a:r>
              <a:rPr lang="en-US" altLang="zh-CN" sz="2400" dirty="0">
                <a:latin typeface="TimesNewRomanPSMT" charset="0"/>
              </a:rPr>
              <a:t>PPP</a:t>
            </a:r>
            <a:r>
              <a:rPr lang="zh-CN" altLang="en-US" sz="2400" dirty="0">
                <a:latin typeface="宋体" panose="02010600030101010101" pitchFamily="2" charset="-122"/>
              </a:rPr>
              <a:t>协议本身所具有的一些特点，能实现在广播式网络上对用户进行计费和管理。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400" dirty="0">
                <a:latin typeface="宋体" panose="02010600030101010101" pitchFamily="2" charset="-122"/>
              </a:rPr>
              <a:t>为了能在广播式的网络上建立、维持各主机与访问集中器之间点对点的关系，那么就需要每个主机与访问集中器之间能建立唯一的点到点的会话（</a:t>
            </a:r>
            <a:r>
              <a:rPr lang="en-US" altLang="zh-CN" sz="2400" dirty="0">
                <a:latin typeface="宋体" panose="02010600030101010101" pitchFamily="2" charset="-122"/>
              </a:rPr>
              <a:t>session</a:t>
            </a:r>
            <a:r>
              <a:rPr lang="zh-CN" altLang="en-US" sz="2400" dirty="0">
                <a:latin typeface="宋体" panose="02010600030101010101" pitchFamily="2" charset="-122"/>
              </a:rPr>
              <a:t>）。</a:t>
            </a:r>
            <a:endParaRPr lang="zh-CN" altLang="en-US" sz="2400" dirty="0">
              <a:latin typeface="TimesNewRomanPSMT" charset="0"/>
            </a:endParaRPr>
          </a:p>
          <a:p>
            <a:pPr eaLnBrk="1" hangingPunct="1"/>
            <a:endParaRPr lang="en-US" altLang="zh-CN" sz="24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102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endParaRPr lang="zh-CN" altLang="zh-CN" dirty="0"/>
          </a:p>
        </p:txBody>
      </p:sp>
      <p:sp>
        <p:nvSpPr>
          <p:cNvPr id="35843" name="Rectangle 102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发现阶段和</a:t>
            </a:r>
            <a:r>
              <a:rPr lang="en-US" altLang="zh-CN" dirty="0"/>
              <a:t>ppp</a:t>
            </a:r>
            <a:r>
              <a:rPr lang="zh-CN" altLang="en-US" dirty="0"/>
              <a:t>会话阶段</a:t>
            </a:r>
            <a:endParaRPr lang="zh-CN" altLang="en-US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Pppoe</a:t>
            </a:r>
            <a:r>
              <a:rPr lang="zh-CN" altLang="en-US" dirty="0"/>
              <a:t>的报文结构</a:t>
            </a:r>
            <a:endParaRPr lang="zh-CN" altLang="en-US" dirty="0"/>
          </a:p>
        </p:txBody>
      </p:sp>
      <p:graphicFrame>
        <p:nvGraphicFramePr>
          <p:cNvPr id="374788" name="Group 4"/>
          <p:cNvGraphicFramePr>
            <a:graphicFrameLocks noGrp="1"/>
          </p:cNvGraphicFramePr>
          <p:nvPr>
            <p:ph type="body" idx="4294967295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960438"/>
                <a:gridCol w="982662"/>
                <a:gridCol w="1943100"/>
              </a:tblGrid>
              <a:tr h="582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582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ETHER_TYPE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VER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TYPE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CODE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SESSION_ID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LENGTH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1163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Payload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………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endParaRPr lang="zh-CN" altLang="zh-CN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marL="609600" indent="-609600" eaLnBrk="1" hangingPunct="1">
              <a:lnSpc>
                <a:spcPct val="90000"/>
              </a:lnSpc>
              <a:buAutoNum type="arabicPeriod"/>
            </a:pPr>
            <a:r>
              <a:rPr lang="zh-CN" altLang="en-US" sz="2600" dirty="0">
                <a:latin typeface="宋体" panose="02010600030101010101" pitchFamily="2" charset="-122"/>
              </a:rPr>
              <a:t>在</a:t>
            </a:r>
            <a:r>
              <a:rPr lang="en-US" altLang="zh-CN" sz="2600" dirty="0"/>
              <a:t>Discovery</a:t>
            </a:r>
            <a:r>
              <a:rPr lang="zh-CN" altLang="en-US" sz="2600" dirty="0"/>
              <a:t>阶段</a:t>
            </a:r>
            <a:r>
              <a:rPr lang="en-US" altLang="zh-CN" sz="2600" dirty="0">
                <a:latin typeface="Courier New" panose="02070309020205020404" pitchFamily="49" charset="0"/>
              </a:rPr>
              <a:t>,</a:t>
            </a:r>
            <a:r>
              <a:rPr lang="zh-CN" altLang="en-US" sz="2600" dirty="0">
                <a:latin typeface="宋体" panose="02010600030101010101" pitchFamily="2" charset="-122"/>
              </a:rPr>
              <a:t>目标地址域的内要么是一个单播</a:t>
            </a:r>
            <a:r>
              <a:rPr lang="en-US" altLang="zh-CN" sz="2600" dirty="0">
                <a:latin typeface="Courier New" panose="02070309020205020404" pitchFamily="49" charset="0"/>
              </a:rPr>
              <a:t>MAC</a:t>
            </a:r>
            <a:r>
              <a:rPr lang="zh-CN" altLang="en-US" sz="2600" dirty="0">
                <a:latin typeface="宋体" panose="02010600030101010101" pitchFamily="2" charset="-122"/>
              </a:rPr>
              <a:t>地址</a:t>
            </a:r>
            <a:r>
              <a:rPr lang="en-US" altLang="zh-CN" sz="2600" dirty="0">
                <a:latin typeface="Courier New" panose="02070309020205020404" pitchFamily="49" charset="0"/>
              </a:rPr>
              <a:t>,</a:t>
            </a:r>
            <a:r>
              <a:rPr lang="zh-CN" altLang="en-US" sz="2600" dirty="0">
                <a:latin typeface="宋体" panose="02010600030101010101" pitchFamily="2" charset="-122"/>
              </a:rPr>
              <a:t>要么是以太网的广播地址</a:t>
            </a:r>
            <a:r>
              <a:rPr lang="en-US" altLang="zh-CN" sz="2600" dirty="0">
                <a:latin typeface="Courier New" panose="02070309020205020404" pitchFamily="49" charset="0"/>
              </a:rPr>
              <a:t>(0xffffffffff)</a:t>
            </a:r>
            <a:r>
              <a:rPr lang="zh-CN" altLang="en-US" sz="2600" dirty="0">
                <a:latin typeface="宋体" panose="02010600030101010101" pitchFamily="2" charset="-122"/>
              </a:rPr>
              <a:t>。在</a:t>
            </a:r>
            <a:r>
              <a:rPr lang="zh-CN" altLang="en-US" sz="2600" dirty="0">
                <a:latin typeface="Courier New" panose="02070309020205020404" pitchFamily="49" charset="0"/>
              </a:rPr>
              <a:t> </a:t>
            </a:r>
            <a:r>
              <a:rPr lang="en-US" altLang="zh-CN" sz="2600" dirty="0">
                <a:latin typeface="Courier New" panose="02070309020205020404" pitchFamily="49" charset="0"/>
              </a:rPr>
              <a:t>PPP</a:t>
            </a:r>
            <a:r>
              <a:rPr lang="zh-CN" altLang="en-US" sz="2600" dirty="0">
                <a:latin typeface="Courier New" panose="02070309020205020404" pitchFamily="49" charset="0"/>
              </a:rPr>
              <a:t>会话</a:t>
            </a:r>
            <a:r>
              <a:rPr lang="zh-CN" altLang="en-US" sz="2600" dirty="0">
                <a:latin typeface="宋体" panose="02010600030101010101" pitchFamily="2" charset="-122"/>
              </a:rPr>
              <a:t>阶段</a:t>
            </a:r>
            <a:r>
              <a:rPr lang="en-US" altLang="zh-CN" sz="2600" dirty="0">
                <a:latin typeface="Courier New" panose="02070309020205020404" pitchFamily="49" charset="0"/>
              </a:rPr>
              <a:t>,</a:t>
            </a:r>
            <a:r>
              <a:rPr lang="zh-CN" altLang="en-US" sz="2600" dirty="0">
                <a:latin typeface="宋体" panose="02010600030101010101" pitchFamily="2" charset="-122"/>
              </a:rPr>
              <a:t>目标地址域的内容只能是对端的单播以太网</a:t>
            </a:r>
            <a:r>
              <a:rPr lang="en-US" altLang="zh-CN" sz="2600" dirty="0">
                <a:latin typeface="Courier New" panose="02070309020205020404" pitchFamily="49" charset="0"/>
              </a:rPr>
              <a:t>MAC</a:t>
            </a:r>
            <a:r>
              <a:rPr lang="zh-CN" altLang="en-US" sz="2600" dirty="0">
                <a:latin typeface="宋体" panose="02010600030101010101" pitchFamily="2" charset="-122"/>
              </a:rPr>
              <a:t>地址。源地址域的内容是本端的一个单播</a:t>
            </a:r>
            <a:r>
              <a:rPr lang="en-US" altLang="zh-CN" sz="2600" dirty="0">
                <a:latin typeface="Courier New" panose="02070309020205020404" pitchFamily="49" charset="0"/>
              </a:rPr>
              <a:t>MAC</a:t>
            </a:r>
            <a:r>
              <a:rPr lang="zh-CN" altLang="en-US" sz="2600" dirty="0">
                <a:latin typeface="宋体" panose="02010600030101010101" pitchFamily="2" charset="-122"/>
              </a:rPr>
              <a:t>地址</a:t>
            </a:r>
            <a:endParaRPr lang="zh-CN" altLang="en-US" sz="2600" dirty="0">
              <a:latin typeface="宋体" panose="02010600030101010101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AutoNum type="arabicPeriod"/>
            </a:pPr>
            <a:r>
              <a:rPr lang="en-US" altLang="zh-CN" sz="2800" dirty="0">
                <a:latin typeface="Courier New" panose="02070309020205020404" pitchFamily="49" charset="0"/>
              </a:rPr>
              <a:t>ETHER_TYPE</a:t>
            </a:r>
            <a:r>
              <a:rPr lang="zh-CN" altLang="en-US" sz="2600" dirty="0">
                <a:latin typeface="宋体" panose="02010600030101010101" pitchFamily="2" charset="-122"/>
              </a:rPr>
              <a:t>的取值为：查找识别阶段取值为</a:t>
            </a:r>
            <a:r>
              <a:rPr lang="en-US" altLang="zh-CN" sz="2600" dirty="0">
                <a:latin typeface="Courier New" panose="02070309020205020404" pitchFamily="49" charset="0"/>
              </a:rPr>
              <a:t>0X8863</a:t>
            </a:r>
            <a:r>
              <a:rPr lang="zh-CN" altLang="en-US" sz="2600" dirty="0">
                <a:latin typeface="宋体" panose="02010600030101010101" pitchFamily="2" charset="-122"/>
              </a:rPr>
              <a:t>；</a:t>
            </a:r>
            <a:r>
              <a:rPr lang="en-US" altLang="zh-CN" sz="2600" dirty="0">
                <a:latin typeface="Courier New" panose="02070309020205020404" pitchFamily="49" charset="0"/>
              </a:rPr>
              <a:t>PPP</a:t>
            </a:r>
            <a:r>
              <a:rPr lang="zh-CN" altLang="en-US" sz="2600" dirty="0">
                <a:latin typeface="宋体" panose="02010600030101010101" pitchFamily="2" charset="-122"/>
              </a:rPr>
              <a:t>协商阶段的取值为</a:t>
            </a:r>
            <a:r>
              <a:rPr lang="en-US" altLang="zh-CN" sz="2600" dirty="0">
                <a:latin typeface="Courier New" panose="02070309020205020404" pitchFamily="49" charset="0"/>
              </a:rPr>
              <a:t>0X8864</a:t>
            </a:r>
            <a:r>
              <a:rPr lang="zh-CN" altLang="en-US" sz="2600" dirty="0">
                <a:latin typeface="宋体" panose="02010600030101010101" pitchFamily="2" charset="-122"/>
              </a:rPr>
              <a:t>。</a:t>
            </a:r>
            <a:endParaRPr lang="zh-CN" altLang="en-US" sz="2600" dirty="0">
              <a:latin typeface="宋体" panose="02010600030101010101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AutoNum type="arabicPeriod"/>
            </a:pPr>
            <a:r>
              <a:rPr lang="en-US" altLang="zh-CN" sz="2600" dirty="0">
                <a:latin typeface="Courier New" panose="02070309020205020404" pitchFamily="49" charset="0"/>
              </a:rPr>
              <a:t>VER</a:t>
            </a:r>
            <a:r>
              <a:rPr lang="zh-CN" altLang="en-US" sz="2600" dirty="0">
                <a:latin typeface="宋体" panose="02010600030101010101" pitchFamily="2" charset="-122"/>
              </a:rPr>
              <a:t>域和</a:t>
            </a:r>
            <a:r>
              <a:rPr lang="en-US" altLang="zh-CN" sz="2600" dirty="0">
                <a:latin typeface="Courier New" panose="02070309020205020404" pitchFamily="49" charset="0"/>
              </a:rPr>
              <a:t>TYPE</a:t>
            </a:r>
            <a:r>
              <a:rPr lang="zh-CN" altLang="en-US" sz="2600" dirty="0">
                <a:latin typeface="宋体" panose="02010600030101010101" pitchFamily="2" charset="-122"/>
              </a:rPr>
              <a:t>域的值，在</a:t>
            </a:r>
            <a:r>
              <a:rPr lang="en-US" altLang="zh-CN" sz="2600" dirty="0">
                <a:latin typeface="Courier New" panose="02070309020205020404" pitchFamily="49" charset="0"/>
              </a:rPr>
              <a:t>PPPoE</a:t>
            </a:r>
            <a:r>
              <a:rPr lang="zh-CN" altLang="en-US" sz="2600" dirty="0">
                <a:latin typeface="宋体" panose="02010600030101010101" pitchFamily="2" charset="-122"/>
              </a:rPr>
              <a:t>中固定为：</a:t>
            </a:r>
            <a:r>
              <a:rPr lang="en-US" altLang="zh-CN" sz="2600" dirty="0">
                <a:latin typeface="Courier New" panose="02070309020205020404" pitchFamily="49" charset="0"/>
              </a:rPr>
              <a:t>0x1</a:t>
            </a:r>
            <a:r>
              <a:rPr lang="zh-CN" altLang="en-US" sz="2600" dirty="0">
                <a:latin typeface="宋体" panose="02010600030101010101" pitchFamily="2" charset="-122"/>
              </a:rPr>
              <a:t>。</a:t>
            </a:r>
            <a:endParaRPr lang="zh-CN" altLang="en-US" sz="2600" dirty="0">
              <a:latin typeface="宋体" panose="02010600030101010101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AutoNum type="arabicPeriod"/>
            </a:pPr>
            <a:r>
              <a:rPr lang="en-US" altLang="zh-CN" sz="2600" dirty="0">
                <a:latin typeface="Courier New" panose="02070309020205020404" pitchFamily="49" charset="0"/>
              </a:rPr>
              <a:t>CODE</a:t>
            </a:r>
            <a:r>
              <a:rPr lang="zh-CN" altLang="en-US" sz="2600" dirty="0">
                <a:latin typeface="宋体" panose="02010600030101010101" pitchFamily="2" charset="-122"/>
              </a:rPr>
              <a:t>域，在</a:t>
            </a:r>
            <a:r>
              <a:rPr lang="en-US" altLang="zh-CN" sz="2600" dirty="0"/>
              <a:t>Discovery</a:t>
            </a:r>
            <a:r>
              <a:rPr lang="zh-CN" altLang="en-US" sz="2600" dirty="0"/>
              <a:t>阶段</a:t>
            </a:r>
            <a:r>
              <a:rPr lang="zh-CN" altLang="en-US" sz="2600" dirty="0">
                <a:latin typeface="宋体" panose="02010600030101010101" pitchFamily="2" charset="-122"/>
              </a:rPr>
              <a:t>用于标识</a:t>
            </a:r>
            <a:r>
              <a:rPr lang="zh-CN" altLang="en-US" sz="2600" dirty="0"/>
              <a:t>不同类型的报文，在</a:t>
            </a:r>
            <a:r>
              <a:rPr lang="en-US" altLang="zh-CN" sz="2600" dirty="0"/>
              <a:t>PPP</a:t>
            </a:r>
            <a:r>
              <a:rPr lang="zh-CN" altLang="en-US" sz="2600" dirty="0"/>
              <a:t>会话阶段，固定为</a:t>
            </a:r>
            <a:r>
              <a:rPr lang="en-US" altLang="zh-CN" sz="2600" dirty="0">
                <a:latin typeface="Courier New" panose="02070309020205020404" pitchFamily="49" charset="0"/>
              </a:rPr>
              <a:t>0x00</a:t>
            </a:r>
            <a:endParaRPr lang="en-US" altLang="zh-CN" sz="2600" dirty="0">
              <a:latin typeface="宋体" panose="02010600030101010101" pitchFamily="2" charset="-122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altLang="zh-CN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marL="609600" indent="-609600" eaLnBrk="1" hangingPunct="1">
              <a:buAutoNum type="arabicPeriod" startAt="5"/>
            </a:pPr>
            <a:r>
              <a:rPr lang="en-US" altLang="zh-CN" sz="2400" dirty="0">
                <a:latin typeface="Courier New" panose="02070309020205020404" pitchFamily="49" charset="0"/>
              </a:rPr>
              <a:t>SESSION_ID</a:t>
            </a:r>
            <a:r>
              <a:rPr lang="zh-CN" altLang="en-US" sz="2400" dirty="0">
                <a:latin typeface="Courier New" panose="02070309020205020404" pitchFamily="49" charset="0"/>
              </a:rPr>
              <a:t>域，</a:t>
            </a:r>
            <a:r>
              <a:rPr lang="zh-CN" altLang="en-US" sz="2200" dirty="0">
                <a:latin typeface="宋体" panose="02010600030101010101" pitchFamily="2" charset="-122"/>
              </a:rPr>
              <a:t>在</a:t>
            </a:r>
            <a:r>
              <a:rPr lang="en-US" altLang="zh-CN" sz="2200" dirty="0"/>
              <a:t>Discovery</a:t>
            </a:r>
            <a:r>
              <a:rPr lang="zh-CN" altLang="en-US" sz="2200" dirty="0"/>
              <a:t>阶段</a:t>
            </a:r>
            <a:r>
              <a:rPr lang="en-US" altLang="zh-CN" sz="2200" dirty="0">
                <a:latin typeface="Courier New" panose="02070309020205020404" pitchFamily="49" charset="0"/>
              </a:rPr>
              <a:t>, </a:t>
            </a:r>
            <a:r>
              <a:rPr lang="zh-CN" altLang="en-US" sz="2200" dirty="0">
                <a:latin typeface="Courier New" panose="02070309020205020404" pitchFamily="49" charset="0"/>
              </a:rPr>
              <a:t>在</a:t>
            </a:r>
            <a:r>
              <a:rPr lang="en-US" altLang="zh-CN" sz="2200" dirty="0">
                <a:latin typeface="Courier New" panose="02070309020205020404" pitchFamily="49" charset="0"/>
              </a:rPr>
              <a:t>PADI</a:t>
            </a:r>
            <a:r>
              <a:rPr lang="zh-CN" altLang="en-US" sz="2200" dirty="0">
                <a:latin typeface="Courier New" panose="02070309020205020404" pitchFamily="49" charset="0"/>
              </a:rPr>
              <a:t>、</a:t>
            </a:r>
            <a:r>
              <a:rPr lang="en-US" altLang="zh-CN" sz="2200" dirty="0">
                <a:latin typeface="Courier New" panose="02070309020205020404" pitchFamily="49" charset="0"/>
              </a:rPr>
              <a:t>PADO</a:t>
            </a:r>
            <a:r>
              <a:rPr lang="zh-CN" altLang="en-US" sz="2200" dirty="0">
                <a:latin typeface="Courier New" panose="02070309020205020404" pitchFamily="49" charset="0"/>
              </a:rPr>
              <a:t>、</a:t>
            </a:r>
            <a:r>
              <a:rPr lang="en-US" altLang="zh-CN" sz="2200" dirty="0">
                <a:latin typeface="Courier New" panose="02070309020205020404" pitchFamily="49" charset="0"/>
              </a:rPr>
              <a:t>PADR</a:t>
            </a:r>
            <a:r>
              <a:rPr lang="zh-CN" altLang="en-US" sz="2200" dirty="0">
                <a:latin typeface="Courier New" panose="02070309020205020404" pitchFamily="49" charset="0"/>
              </a:rPr>
              <a:t>包中为</a:t>
            </a:r>
            <a:r>
              <a:rPr lang="en-US" altLang="zh-CN" sz="2200" dirty="0">
                <a:latin typeface="Courier New" panose="02070309020205020404" pitchFamily="49" charset="0"/>
              </a:rPr>
              <a:t>0x0000</a:t>
            </a:r>
            <a:r>
              <a:rPr lang="zh-CN" altLang="en-US" sz="2200" dirty="0">
                <a:latin typeface="Courier New" panose="02070309020205020404" pitchFamily="49" charset="0"/>
              </a:rPr>
              <a:t>。在</a:t>
            </a:r>
            <a:r>
              <a:rPr lang="en-US" altLang="zh-CN" sz="2200" dirty="0">
                <a:latin typeface="Courier New" panose="02070309020205020404" pitchFamily="49" charset="0"/>
              </a:rPr>
              <a:t>PADS</a:t>
            </a:r>
            <a:r>
              <a:rPr lang="zh-CN" altLang="en-US" sz="2200" dirty="0">
                <a:latin typeface="Courier New" panose="02070309020205020404" pitchFamily="49" charset="0"/>
              </a:rPr>
              <a:t>、</a:t>
            </a:r>
            <a:r>
              <a:rPr lang="en-US" altLang="zh-CN" sz="2200" dirty="0">
                <a:latin typeface="Courier New" panose="02070309020205020404" pitchFamily="49" charset="0"/>
              </a:rPr>
              <a:t>PADT</a:t>
            </a:r>
            <a:r>
              <a:rPr lang="zh-CN" altLang="en-US" sz="2200" dirty="0">
                <a:latin typeface="Courier New" panose="02070309020205020404" pitchFamily="49" charset="0"/>
              </a:rPr>
              <a:t>和</a:t>
            </a:r>
            <a:r>
              <a:rPr lang="en-US" altLang="zh-CN" sz="2200" dirty="0">
                <a:latin typeface="Courier New" panose="02070309020205020404" pitchFamily="49" charset="0"/>
              </a:rPr>
              <a:t>PPP</a:t>
            </a:r>
            <a:r>
              <a:rPr lang="zh-CN" altLang="en-US" sz="2200" dirty="0">
                <a:latin typeface="Courier New" panose="02070309020205020404" pitchFamily="49" charset="0"/>
              </a:rPr>
              <a:t>会话阶段为一固定值（不能为</a:t>
            </a:r>
            <a:r>
              <a:rPr lang="en-US" altLang="zh-CN" sz="2200" dirty="0">
                <a:latin typeface="Courier New" panose="02070309020205020404" pitchFamily="49" charset="0"/>
              </a:rPr>
              <a:t>0</a:t>
            </a:r>
            <a:r>
              <a:rPr lang="zh-CN" altLang="en-US" sz="2200" dirty="0">
                <a:latin typeface="Courier New" panose="02070309020205020404" pitchFamily="49" charset="0"/>
              </a:rPr>
              <a:t>）</a:t>
            </a:r>
            <a:endParaRPr lang="zh-CN" altLang="en-US" sz="2200" dirty="0">
              <a:latin typeface="Courier New" panose="02070309020205020404" pitchFamily="49" charset="0"/>
            </a:endParaRPr>
          </a:p>
          <a:p>
            <a:pPr marL="609600" indent="-609600" eaLnBrk="1" hangingPunct="1">
              <a:buAutoNum type="arabicPeriod" startAt="5"/>
            </a:pPr>
            <a:r>
              <a:rPr lang="en-US" altLang="zh-CN" sz="2400" dirty="0">
                <a:latin typeface="Courier New" panose="02070309020205020404" pitchFamily="49" charset="0"/>
              </a:rPr>
              <a:t>LENGTH</a:t>
            </a:r>
            <a:r>
              <a:rPr lang="zh-CN" altLang="en-US" sz="2400" dirty="0">
                <a:latin typeface="Courier New" panose="02070309020205020404" pitchFamily="49" charset="0"/>
              </a:rPr>
              <a:t>域：表示</a:t>
            </a:r>
            <a:r>
              <a:rPr lang="zh-CN" altLang="en-US" sz="2200" dirty="0">
                <a:latin typeface="宋体" panose="02010600030101010101" pitchFamily="2" charset="-122"/>
              </a:rPr>
              <a:t>净荷的长度，不包含以太帧的长度，也不包含</a:t>
            </a:r>
            <a:r>
              <a:rPr lang="en-US" altLang="zh-CN" sz="2200" dirty="0">
                <a:latin typeface="Courier New" panose="02070309020205020404" pitchFamily="49" charset="0"/>
              </a:rPr>
              <a:t>PPPoE</a:t>
            </a:r>
            <a:r>
              <a:rPr lang="zh-CN" altLang="en-US" sz="2200" dirty="0">
                <a:latin typeface="宋体" panose="02010600030101010101" pitchFamily="2" charset="-122"/>
              </a:rPr>
              <a:t>的头长度。</a:t>
            </a:r>
            <a:endParaRPr lang="zh-CN" altLang="en-US" sz="2200" dirty="0">
              <a:latin typeface="宋体" panose="02010600030101010101" pitchFamily="2" charset="-122"/>
            </a:endParaRPr>
          </a:p>
          <a:p>
            <a:pPr marL="609600" indent="-609600" eaLnBrk="1" hangingPunct="1">
              <a:buAutoNum type="arabicPeriod" startAt="5"/>
            </a:pPr>
            <a:r>
              <a:rPr lang="en-US" altLang="zh-CN" sz="2400" dirty="0">
                <a:latin typeface="Courier New" panose="02070309020205020404" pitchFamily="49" charset="0"/>
              </a:rPr>
              <a:t>Payload</a:t>
            </a:r>
            <a:r>
              <a:rPr lang="zh-CN" altLang="en-US" sz="2200" dirty="0">
                <a:latin typeface="宋体" panose="02010600030101010101" pitchFamily="2" charset="-122"/>
              </a:rPr>
              <a:t>域： </a:t>
            </a:r>
            <a:r>
              <a:rPr lang="en-US" altLang="zh-CN" sz="2200" dirty="0">
                <a:latin typeface="Courier New" panose="02070309020205020404" pitchFamily="49" charset="0"/>
              </a:rPr>
              <a:t>PPPoE</a:t>
            </a:r>
            <a:r>
              <a:rPr lang="zh-CN" altLang="en-US" sz="2200" dirty="0">
                <a:latin typeface="Courier New" panose="02070309020205020404" pitchFamily="49" charset="0"/>
              </a:rPr>
              <a:t>的净荷，长度可变，但不能超过</a:t>
            </a:r>
            <a:r>
              <a:rPr lang="en-US" altLang="zh-CN" sz="2200" dirty="0">
                <a:latin typeface="Courier New" panose="02070309020205020404" pitchFamily="49" charset="0"/>
              </a:rPr>
              <a:t>1492</a:t>
            </a:r>
            <a:r>
              <a:rPr lang="zh-CN" altLang="en-US" sz="2200" dirty="0">
                <a:latin typeface="Courier New" panose="02070309020205020404" pitchFamily="49" charset="0"/>
              </a:rPr>
              <a:t>字节</a:t>
            </a:r>
            <a:endParaRPr lang="zh-CN" altLang="en-US" sz="2200" dirty="0">
              <a:latin typeface="Courier New" panose="02070309020205020404" pitchFamily="49" charset="0"/>
            </a:endParaRPr>
          </a:p>
          <a:p>
            <a:pPr marL="609600" indent="-609600"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1024" name="Group 1072"/>
          <p:cNvGraphicFramePr>
            <a:graphicFrameLocks noGrp="1"/>
          </p:cNvGraphicFramePr>
          <p:nvPr>
            <p:ph type="body" idx="4294967295"/>
          </p:nvPr>
        </p:nvGraphicFramePr>
        <p:xfrm>
          <a:off x="685800" y="1981200"/>
          <a:ext cx="7772400" cy="4479925"/>
        </p:xfrm>
        <a:graphic>
          <a:graphicData uri="http://schemas.openxmlformats.org/drawingml/2006/table">
            <a:tbl>
              <a:tblPr/>
              <a:tblGrid>
                <a:gridCol w="1495425"/>
                <a:gridCol w="1612900"/>
                <a:gridCol w="1111250"/>
                <a:gridCol w="1258888"/>
                <a:gridCol w="2293937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报文类型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DMAC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CODE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SESSION_ID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TAGs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PADI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0Xffffffff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0X09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0x0000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有且只有一个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TAG_TYPE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为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Service-Name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，其他类型的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TAG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可选</a:t>
                      </a:r>
                      <a:endParaRPr kumimoji="1" lang="zh-CN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PADO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MAC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0X07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0x0000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有且只有一个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TAG_TYPE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为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-Name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，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至少一个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TAG_TYPE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为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Service-Name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</a:t>
                      </a:r>
                      <a:endParaRPr kumimoji="1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PADR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MAC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0X19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0x0000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有且只有一个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TAG_TYPE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为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Service-Name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TAG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，其他类型的</a:t>
                      </a:r>
                      <a:r>
                        <a:rPr kumimoji="1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TAG</a:t>
                      </a: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可选</a:t>
                      </a:r>
                      <a:endParaRPr kumimoji="1" lang="zh-CN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PADS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MAC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0X65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分配的固定值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可选</a:t>
                      </a:r>
                      <a:endParaRPr kumimoji="1" lang="zh-CN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PADT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对端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PEER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</a:t>
                      </a: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MAC</a:t>
                      </a: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地址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0Xa7</a:t>
                      </a:r>
                      <a:endParaRPr kumimoji="1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分配的固定值</a:t>
                      </a:r>
                      <a:endParaRPr kumimoji="1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无</a:t>
                      </a:r>
                      <a:endParaRPr kumimoji="1" lang="zh-CN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102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>
              <a:lnSpc>
                <a:spcPct val="90000"/>
              </a:lnSpc>
              <a:buNone/>
            </a:pPr>
            <a:r>
              <a:rPr lang="en-US" altLang="zh-CN" sz="2000" b="1" dirty="0"/>
              <a:t>Discovery</a:t>
            </a:r>
            <a:r>
              <a:rPr lang="zh-CN" altLang="en-US" sz="2000" b="1" dirty="0"/>
              <a:t>阶段的</a:t>
            </a:r>
            <a:r>
              <a:rPr lang="en-US" altLang="zh-CN" sz="2000" b="1" dirty="0"/>
              <a:t>TAG</a:t>
            </a:r>
            <a:r>
              <a:rPr lang="zh-CN" altLang="en-US" sz="2000" b="1" dirty="0"/>
              <a:t>选项</a:t>
            </a:r>
            <a:r>
              <a:rPr lang="zh-CN" altLang="en-US" sz="2000" b="1" dirty="0">
                <a:latin typeface="Courier New" panose="02070309020205020404" pitchFamily="49" charset="0"/>
              </a:rPr>
              <a:t>：</a:t>
            </a:r>
            <a:endParaRPr lang="zh-CN" alt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zh-CN" alt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0x0000 End-Of-List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0x0101 Service-Name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0x0102 AC-Name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0x0103 Host-Uniq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0x0104 AC-Cookie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0x0105 Vendor-Specific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0x0110 Relay-Session-Id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0x0201 Service-Name-Error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0x0202 AC-System-Error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000" dirty="0">
                <a:ea typeface="Times New Roman" panose="02020603050405020304" pitchFamily="18" charset="0"/>
              </a:rPr>
              <a:t>0x0203 Generic-Error</a:t>
            </a:r>
            <a:r>
              <a:rPr lang="en-US" altLang="zh-CN" sz="2000" dirty="0">
                <a:latin typeface="Courier New" panose="02070309020205020404" pitchFamily="49" charset="0"/>
              </a:rPr>
              <a:t> </a:t>
            </a:r>
            <a:endParaRPr lang="en-US" altLang="zh-CN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PPP</a:t>
            </a:r>
            <a:r>
              <a:rPr lang="zh-CN" altLang="en-US" dirty="0"/>
              <a:t>封装</a:t>
            </a:r>
            <a:endParaRPr lang="zh-CN" altLang="en-US" dirty="0"/>
          </a:p>
        </p:txBody>
      </p:sp>
      <p:pic>
        <p:nvPicPr>
          <p:cNvPr id="7171" name="Picture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9600" y="1524000"/>
            <a:ext cx="8229600" cy="4356100"/>
          </a:xfrm>
          <a:noFill/>
          <a:ln>
            <a:noFill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7124" name="Group 1028"/>
          <p:cNvGraphicFramePr>
            <a:graphicFrameLocks noGrp="1"/>
          </p:cNvGraphicFramePr>
          <p:nvPr>
            <p:ph type="body" idx="4294967295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960438"/>
                <a:gridCol w="982662"/>
                <a:gridCol w="1943100"/>
              </a:tblGrid>
              <a:tr h="544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544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SMAC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ETHER_TYPE(0x8864)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V(1)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T(1)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CODE(0x00)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SESSION_ID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pppoe LENGTH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PPP PROTOCOL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PPP Payload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890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PPP Payload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………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urier New" panose="02070309020205020404" pitchFamily="49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42014" name="Text Box 1056"/>
          <p:cNvSpPr txBox="1"/>
          <p:nvPr/>
        </p:nvSpPr>
        <p:spPr>
          <a:xfrm>
            <a:off x="838200" y="1295400"/>
            <a:ext cx="7543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2400" b="1" dirty="0">
                <a:latin typeface="Courier New" panose="02070309020205020404" pitchFamily="49" charset="0"/>
                <a:ea typeface="宋体" panose="02010600030101010101" pitchFamily="2" charset="-122"/>
              </a:rPr>
              <a:t>PPPOE</a:t>
            </a:r>
            <a:r>
              <a:rPr lang="zh-CN" altLang="en-US" sz="2400" b="1" dirty="0">
                <a:latin typeface="Courier New" panose="02070309020205020404" pitchFamily="49" charset="0"/>
                <a:ea typeface="宋体" panose="02010600030101010101" pitchFamily="2" charset="-122"/>
              </a:rPr>
              <a:t>中</a:t>
            </a:r>
            <a:r>
              <a:rPr lang="en-US" altLang="zh-CN" sz="2400" b="1" dirty="0">
                <a:latin typeface="Courier New" panose="02070309020205020404" pitchFamily="49" charset="0"/>
                <a:ea typeface="宋体" panose="02010600030101010101" pitchFamily="2" charset="-122"/>
              </a:rPr>
              <a:t>PPP</a:t>
            </a:r>
            <a:r>
              <a:rPr lang="zh-CN" altLang="en-US" sz="2400" b="1" dirty="0">
                <a:latin typeface="Courier New" panose="02070309020205020404" pitchFamily="49" charset="0"/>
                <a:ea typeface="宋体" panose="02010600030101010101" pitchFamily="2" charset="-122"/>
              </a:rPr>
              <a:t>报文的帧结构：</a:t>
            </a:r>
            <a:endParaRPr lang="zh-CN" altLang="en-US" sz="2400" b="1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发现阶段</a:t>
            </a:r>
            <a:endParaRPr lang="zh-CN" altLang="en-US" dirty="0"/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以太网地址发现</a:t>
            </a:r>
            <a:endParaRPr lang="zh-CN" altLang="en-US" dirty="0"/>
          </a:p>
          <a:p>
            <a:pPr eaLnBrk="1" hangingPunct="1"/>
            <a:r>
              <a:rPr lang="en-US" altLang="zh-CN" dirty="0"/>
              <a:t>Padi</a:t>
            </a:r>
            <a:endParaRPr lang="en-US" altLang="zh-CN" dirty="0"/>
          </a:p>
          <a:p>
            <a:pPr eaLnBrk="1" hangingPunct="1"/>
            <a:r>
              <a:rPr lang="en-US" altLang="zh-CN" dirty="0"/>
              <a:t>Pado</a:t>
            </a:r>
            <a:endParaRPr lang="en-US" altLang="zh-CN" dirty="0"/>
          </a:p>
          <a:p>
            <a:pPr eaLnBrk="1" hangingPunct="1"/>
            <a:r>
              <a:rPr lang="en-US" altLang="zh-CN" dirty="0"/>
              <a:t>Padr</a:t>
            </a:r>
            <a:endParaRPr lang="en-US" altLang="zh-CN" dirty="0"/>
          </a:p>
          <a:p>
            <a:pPr eaLnBrk="1" hangingPunct="1"/>
            <a:r>
              <a:rPr lang="en-US" altLang="zh-CN" dirty="0"/>
              <a:t>Pads</a:t>
            </a:r>
            <a:endParaRPr lang="en-US" altLang="zh-CN" dirty="0"/>
          </a:p>
          <a:p>
            <a:pPr eaLnBrk="1" hangingPunct="1"/>
            <a:r>
              <a:rPr lang="en-US" altLang="zh-CN" dirty="0"/>
              <a:t>Padt</a:t>
            </a: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报文顺序及过程</a:t>
            </a:r>
            <a:endParaRPr lang="zh-CN" altLang="en-US" dirty="0"/>
          </a:p>
          <a:p>
            <a:pPr eaLnBrk="1" hangingPunct="1"/>
            <a:r>
              <a:rPr lang="zh-CN" altLang="en-US" dirty="0"/>
              <a:t>有关</a:t>
            </a:r>
            <a:r>
              <a:rPr lang="en-US" altLang="zh-CN" dirty="0"/>
              <a:t>session id</a:t>
            </a: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/>
              <a:t>Ppp</a:t>
            </a:r>
            <a:r>
              <a:rPr lang="zh-CN" altLang="en-US" dirty="0"/>
              <a:t>会话阶段</a:t>
            </a:r>
            <a:endParaRPr lang="zh-CN" altLang="en-US" dirty="0"/>
          </a:p>
          <a:p>
            <a:pPr eaLnBrk="1" hangingPunct="1"/>
            <a:r>
              <a:rPr lang="en-US" altLang="zh-CN" dirty="0"/>
              <a:t>Lcp   </a:t>
            </a:r>
            <a:r>
              <a:rPr lang="zh-CN" altLang="en-US" dirty="0"/>
              <a:t>认证  </a:t>
            </a:r>
            <a:r>
              <a:rPr lang="en-US" altLang="zh-CN" dirty="0"/>
              <a:t>ncp</a:t>
            </a:r>
            <a:endParaRPr lang="en-US" altLang="zh-CN" dirty="0"/>
          </a:p>
          <a:p>
            <a:pPr eaLnBrk="1" hangingPunct="1"/>
            <a:r>
              <a:rPr lang="zh-CN" altLang="en-US" dirty="0"/>
              <a:t>网络传输阶段</a:t>
            </a:r>
            <a:endParaRPr lang="zh-CN" altLang="en-US" dirty="0"/>
          </a:p>
          <a:p>
            <a:pPr eaLnBrk="1" hangingPunct="1"/>
            <a:r>
              <a:rPr lang="zh-CN" altLang="en-US" dirty="0"/>
              <a:t>终止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2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0" y="2667000"/>
            <a:ext cx="7415213" cy="1912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6083" name="Text Box 5"/>
          <p:cNvSpPr txBox="1"/>
          <p:nvPr/>
        </p:nvSpPr>
        <p:spPr>
          <a:xfrm>
            <a:off x="1295400" y="1828800"/>
            <a:ext cx="6858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一个典型的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padi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包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106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2819400"/>
            <a:ext cx="7848600" cy="199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07" name="Text Box 5"/>
          <p:cNvSpPr txBox="1"/>
          <p:nvPr/>
        </p:nvSpPr>
        <p:spPr>
          <a:xfrm>
            <a:off x="1828800" y="1752600"/>
            <a:ext cx="6019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Pppoe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lcp config-request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报文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2057400"/>
            <a:ext cx="8458200" cy="3124200"/>
          </a:xfrm>
          <a:noFill/>
          <a:ln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en-US" altLang="zh-CN" dirty="0">
                <a:latin typeface="宋体" panose="02010600030101010101" pitchFamily="2" charset="-122"/>
              </a:rPr>
              <a:t>Ppp</a:t>
            </a:r>
            <a:r>
              <a:rPr lang="zh-CN" altLang="en-US" dirty="0">
                <a:latin typeface="宋体" panose="02010600030101010101" pitchFamily="2" charset="-122"/>
              </a:rPr>
              <a:t>采用</a:t>
            </a:r>
            <a:r>
              <a:rPr lang="en-US" altLang="zh-CN" dirty="0">
                <a:latin typeface="宋体" panose="02010600030101010101" pitchFamily="2" charset="-122"/>
              </a:rPr>
              <a:t>hdlc</a:t>
            </a:r>
            <a:r>
              <a:rPr lang="zh-CN" altLang="en-US" dirty="0">
                <a:latin typeface="宋体" panose="02010600030101010101" pitchFamily="2" charset="-122"/>
              </a:rPr>
              <a:t>的定界帧格式</a:t>
            </a:r>
            <a:endParaRPr lang="zh-CN" altLang="en-US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起始域</a:t>
            </a:r>
            <a:r>
              <a:rPr lang="en-US" altLang="zh-CN" dirty="0">
                <a:latin typeface="宋体" panose="02010600030101010101" pitchFamily="2" charset="-122"/>
              </a:rPr>
              <a:t>0x7e</a:t>
            </a:r>
            <a:endParaRPr lang="en-US" altLang="zh-CN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地址域</a:t>
            </a:r>
            <a:r>
              <a:rPr lang="en-US" altLang="zh-CN" dirty="0">
                <a:latin typeface="宋体" panose="02010600030101010101" pitchFamily="2" charset="-122"/>
              </a:rPr>
              <a:t>0xff</a:t>
            </a:r>
            <a:r>
              <a:rPr lang="zh-CN" altLang="en-US" dirty="0">
                <a:latin typeface="宋体" panose="02010600030101010101" pitchFamily="2" charset="-122"/>
              </a:rPr>
              <a:t>因为在点对点网络中链路就已经标示了两端的地址 </a:t>
            </a:r>
            <a:endParaRPr lang="zh-CN" altLang="en-US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控制域 </a:t>
            </a:r>
            <a:r>
              <a:rPr lang="en-US" altLang="zh-CN" dirty="0">
                <a:latin typeface="宋体" panose="02010600030101010101" pitchFamily="2" charset="-122"/>
              </a:rPr>
              <a:t>0x03</a:t>
            </a:r>
            <a:endParaRPr lang="en-US" altLang="zh-CN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协议域</a:t>
            </a:r>
            <a:endParaRPr lang="zh-CN" altLang="en-US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</a:rPr>
              <a:t>信息域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371600"/>
            <a:ext cx="7696200" cy="5114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dirty="0"/>
              <a:t>信息域的长度不能超过</a:t>
            </a:r>
            <a:r>
              <a:rPr lang="en-US" altLang="zh-CN" dirty="0"/>
              <a:t>1500</a:t>
            </a:r>
            <a:r>
              <a:rPr lang="zh-CN" altLang="en-US" dirty="0"/>
              <a:t>字节（</a:t>
            </a:r>
            <a:r>
              <a:rPr lang="en-US" altLang="zh-CN" dirty="0"/>
              <a:t>mru</a:t>
            </a:r>
            <a:r>
              <a:rPr lang="zh-CN" altLang="en-US" dirty="0"/>
              <a:t>的却省值）</a:t>
            </a:r>
            <a:endParaRPr lang="zh-CN" altLang="en-US" dirty="0"/>
          </a:p>
          <a:p>
            <a:pPr eaLnBrk="1" hangingPunct="1"/>
            <a:r>
              <a:rPr lang="en-US" altLang="zh-CN" dirty="0"/>
              <a:t>Mru </a:t>
            </a:r>
            <a:r>
              <a:rPr lang="zh-CN" altLang="en-US" dirty="0"/>
              <a:t>和 </a:t>
            </a:r>
            <a:r>
              <a:rPr lang="en-US" altLang="zh-CN" dirty="0"/>
              <a:t>mtu </a:t>
            </a:r>
            <a:r>
              <a:rPr lang="zh-CN" altLang="en-US" dirty="0"/>
              <a:t>一般情况下设备的</a:t>
            </a:r>
            <a:r>
              <a:rPr lang="en-US" altLang="zh-CN" dirty="0"/>
              <a:t>mru </a:t>
            </a:r>
            <a:r>
              <a:rPr lang="zh-CN" altLang="en-US" dirty="0"/>
              <a:t>会比</a:t>
            </a:r>
            <a:r>
              <a:rPr lang="en-US" altLang="zh-CN" dirty="0"/>
              <a:t>mtu</a:t>
            </a:r>
            <a:r>
              <a:rPr lang="zh-CN" altLang="en-US" dirty="0"/>
              <a:t>稍大几个子节</a:t>
            </a:r>
            <a:endParaRPr lang="zh-CN" altLang="en-US" dirty="0"/>
          </a:p>
          <a:p>
            <a:pPr eaLnBrk="1" hangingPunct="1"/>
            <a:r>
              <a:rPr lang="zh-CN" altLang="en-US" dirty="0"/>
              <a:t>关于</a:t>
            </a:r>
            <a:r>
              <a:rPr lang="en-US" altLang="zh-CN" dirty="0"/>
              <a:t>0x7e </a:t>
            </a:r>
            <a:r>
              <a:rPr lang="zh-CN" altLang="en-US" dirty="0"/>
              <a:t>的转意</a:t>
            </a:r>
            <a:endParaRPr lang="zh-CN" altLang="en-US" dirty="0"/>
          </a:p>
          <a:p>
            <a:pPr eaLnBrk="1" hangingPunct="1"/>
            <a:r>
              <a:rPr lang="en-US" altLang="zh-CN" dirty="0"/>
              <a:t>0x7e</a:t>
            </a:r>
            <a:r>
              <a:rPr lang="en-US" altLang="zh-CN" dirty="0">
                <a:sym typeface="Wingdings" panose="05000000000000000000" pitchFamily="2" charset="2"/>
              </a:rPr>
              <a:t>0x7d 0x5e  0x7d  0x7d 0x5d</a:t>
            </a:r>
            <a:endParaRPr lang="en-US" altLang="zh-CN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noFill/>
          <a:ln>
            <a:noFill/>
          </a:ln>
        </p:spPr>
        <p:txBody>
          <a:bodyPr/>
          <a:p>
            <a:pPr algn="just" eaLnBrk="1" hangingPunct="1"/>
            <a:r>
              <a:rPr lang="en-US" altLang="zh-CN" sz="2800" dirty="0">
                <a:latin typeface="宋体" panose="02010600030101010101" pitchFamily="2" charset="-122"/>
              </a:rPr>
              <a:t>padding</a:t>
            </a:r>
            <a:endParaRPr lang="en-US" altLang="zh-CN" sz="2800" dirty="0">
              <a:ea typeface="Times New Roman" panose="02020603050405020304" pitchFamily="18" charset="0"/>
            </a:endParaRPr>
          </a:p>
          <a:p>
            <a:pPr eaLnBrk="1" hangingPunct="1"/>
            <a:r>
              <a:rPr lang="zh-CN" altLang="en-US" sz="2800" dirty="0">
                <a:latin typeface="宋体" panose="02010600030101010101" pitchFamily="2" charset="-122"/>
              </a:rPr>
              <a:t>　　在传输的时候，信息字段会被填充若干字节以达到</a:t>
            </a:r>
            <a:r>
              <a:rPr lang="en-US" altLang="zh-CN" sz="2800" dirty="0">
                <a:ea typeface="Times New Roman" panose="02020603050405020304" pitchFamily="18" charset="0"/>
              </a:rPr>
              <a:t>MRU</a:t>
            </a:r>
            <a:r>
              <a:rPr lang="zh-CN" altLang="en-US" sz="2800" dirty="0">
                <a:latin typeface="宋体" panose="02010600030101010101" pitchFamily="2" charset="-122"/>
              </a:rPr>
              <a:t>。每个协议负责根据实际信息的大小确定填料的字节数。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Crc</a:t>
            </a:r>
            <a:endParaRPr lang="en-US" altLang="zh-CN" sz="2800" dirty="0">
              <a:latin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宋体" panose="02010600030101010101" pitchFamily="2" charset="-122"/>
              </a:rPr>
              <a:t> </a:t>
            </a:r>
            <a:r>
              <a:rPr lang="zh-CN" altLang="en-US" sz="2800" dirty="0">
                <a:latin typeface="宋体" panose="02010600030101010101" pitchFamily="2" charset="-122"/>
              </a:rPr>
              <a:t>校验传输正确性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algn="just" eaLnBrk="1" hangingPunct="1"/>
            <a:endParaRPr lang="en-US" altLang="zh-CN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hinese">
  <a:themeElements>
    <a:clrScheme name="Chin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ines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Chin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nes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nes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nes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nes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nes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nes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Settings\Administrator.HARBOUR-ZL\My Documents\答辩\标准胶片格式\Chinese.pot</Template>
  <TotalTime>0</TotalTime>
  <Words>4318</Words>
  <Application>WPS 演示</Application>
  <PresentationFormat>全屏显示(4:3)</PresentationFormat>
  <Paragraphs>433</Paragraphs>
  <Slides>45</Slides>
  <Notes>45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45</vt:i4>
      </vt:variant>
    </vt:vector>
  </HeadingPairs>
  <TitlesOfParts>
    <vt:vector size="56" baseType="lpstr">
      <vt:lpstr>Arial</vt:lpstr>
      <vt:lpstr>宋体</vt:lpstr>
      <vt:lpstr>Wingdings</vt:lpstr>
      <vt:lpstr>Times New Roman</vt:lpstr>
      <vt:lpstr>Courier New</vt:lpstr>
      <vt:lpstr>TimesNewRomanPSMT</vt:lpstr>
      <vt:lpstr>微软雅黑</vt:lpstr>
      <vt:lpstr>MT Extra</vt:lpstr>
      <vt:lpstr>Chinese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harbour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培训</dc:title>
  <dc:creator>zhanglu</dc:creator>
  <cp:lastModifiedBy>admin</cp:lastModifiedBy>
  <cp:revision>509</cp:revision>
  <dcterms:created xsi:type="dcterms:W3CDTF">2002-01-22T06:17:37Z</dcterms:created>
  <dcterms:modified xsi:type="dcterms:W3CDTF">2017-04-27T07:29:11Z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